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5" r:id="rId4"/>
    <p:sldId id="263" r:id="rId5"/>
    <p:sldId id="258" r:id="rId6"/>
    <p:sldId id="259" r:id="rId7"/>
    <p:sldId id="271" r:id="rId8"/>
    <p:sldId id="260" r:id="rId9"/>
    <p:sldId id="267" r:id="rId10"/>
    <p:sldId id="264" r:id="rId11"/>
    <p:sldId id="265" r:id="rId12"/>
    <p:sldId id="266" r:id="rId13"/>
    <p:sldId id="268" r:id="rId14"/>
    <p:sldId id="269" r:id="rId15"/>
    <p:sldId id="272" r:id="rId16"/>
    <p:sldId id="273" r:id="rId17"/>
    <p:sldId id="276" r:id="rId18"/>
    <p:sldId id="277" r:id="rId19"/>
    <p:sldId id="274" r:id="rId20"/>
    <p:sldId id="278" r:id="rId21"/>
    <p:sldId id="279" r:id="rId22"/>
    <p:sldId id="270" r:id="rId23"/>
    <p:sldId id="28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5660" autoAdjust="0"/>
  </p:normalViewPr>
  <p:slideViewPr>
    <p:cSldViewPr snapToGrid="0">
      <p:cViewPr varScale="1">
        <p:scale>
          <a:sx n="48" d="100"/>
          <a:sy n="48" d="100"/>
        </p:scale>
        <p:origin x="36" y="10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606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112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312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65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259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9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515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67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95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663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44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80DF5-69E4-473A-904E-E11A45280D24}" type="datetimeFigureOut">
              <a:rPr lang="en-US" smtClean="0"/>
              <a:t>11/21/2016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1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7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relevant roads by ‘</a:t>
            </a:r>
            <a:r>
              <a:rPr lang="en-US" dirty="0" err="1" smtClean="0"/>
              <a:t>fclass</a:t>
            </a:r>
            <a:r>
              <a:rPr lang="en-US" dirty="0" smtClean="0"/>
              <a:t>’ attribute</a:t>
            </a:r>
          </a:p>
          <a:p>
            <a:r>
              <a:rPr lang="en-US" dirty="0" smtClean="0"/>
              <a:t>Retrieve </a:t>
            </a:r>
            <a:r>
              <a:rPr lang="en-US" dirty="0" err="1" smtClean="0"/>
              <a:t>latlon</a:t>
            </a:r>
            <a:r>
              <a:rPr lang="en-US" dirty="0" smtClean="0"/>
              <a:t> coordinates for each road’s start/end nodes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325373" y="3066157"/>
            <a:ext cx="11366262" cy="2337474"/>
          </a:xfrm>
          <a:prstGeom prst="rect">
            <a:avLst/>
          </a:prstGeom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2632841" y="2987566"/>
            <a:ext cx="1036583" cy="264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71299" y="3259521"/>
            <a:ext cx="694339" cy="31005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502210" y="3066156"/>
            <a:ext cx="3243499" cy="23671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27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Reproject</a:t>
            </a:r>
            <a:r>
              <a:rPr lang="en-US" dirty="0" smtClean="0"/>
              <a:t> coordinates to North American Datum of 1983 (NAD83)</a:t>
            </a:r>
          </a:p>
          <a:p>
            <a:pPr lvl="1"/>
            <a:r>
              <a:rPr lang="en-US" dirty="0" smtClean="0"/>
              <a:t>Distances calculated in meters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1706286" y="2620162"/>
            <a:ext cx="2846007" cy="3717621"/>
          </a:xfrm>
          <a:prstGeom prst="rect">
            <a:avLst/>
          </a:prstGeom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3"/>
          <a:stretch/>
        </p:blipFill>
        <p:spPr>
          <a:xfrm>
            <a:off x="6670950" y="2480332"/>
            <a:ext cx="2582566" cy="3932292"/>
          </a:xfrm>
          <a:prstGeom prst="rect">
            <a:avLst/>
          </a:prstGeom>
          <a:ln>
            <a:noFill/>
          </a:ln>
        </p:spPr>
      </p:pic>
      <p:sp>
        <p:nvSpPr>
          <p:cNvPr id="8" name="Right Arrow 7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569779" y="6311900"/>
            <a:ext cx="873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WGS84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90018" y="6317934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NAD83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03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length (in miles)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215013" y="2971067"/>
            <a:ext cx="11506962" cy="2259144"/>
          </a:xfrm>
          <a:prstGeom prst="rect">
            <a:avLst/>
          </a:prstGeom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10586545" y="2919829"/>
            <a:ext cx="1135430" cy="25298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73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Reproject</a:t>
            </a:r>
            <a:r>
              <a:rPr lang="en-US" dirty="0" smtClean="0"/>
              <a:t> back to WGS84 for later visualizations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7039733" y="2626196"/>
            <a:ext cx="2846007" cy="3717621"/>
          </a:xfrm>
          <a:prstGeom prst="rect">
            <a:avLst/>
          </a:prstGeom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3"/>
          <a:stretch/>
        </p:blipFill>
        <p:spPr>
          <a:xfrm>
            <a:off x="1937351" y="2480332"/>
            <a:ext cx="2582566" cy="3932292"/>
          </a:xfrm>
          <a:prstGeom prst="rect">
            <a:avLst/>
          </a:prstGeom>
          <a:ln>
            <a:noFill/>
          </a:ln>
        </p:spPr>
      </p:pic>
      <p:sp>
        <p:nvSpPr>
          <p:cNvPr id="8" name="Right Arrow 7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903226" y="6317934"/>
            <a:ext cx="873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WGS84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956419" y="6317934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NAD83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13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Convert to Pandas </a:t>
            </a:r>
            <a:r>
              <a:rPr lang="en-US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Shapefile module </a:t>
            </a:r>
            <a:r>
              <a:rPr lang="en-US" dirty="0" smtClean="0">
                <a:sym typeface="Wingdings" panose="05000000000000000000" pitchFamily="2" charset="2"/>
              </a:rPr>
              <a:t> convert shapefile to pandas </a:t>
            </a:r>
            <a:r>
              <a:rPr lang="en-US" dirty="0" err="1" smtClean="0">
                <a:sym typeface="Wingdings" panose="05000000000000000000" pitchFamily="2" charset="2"/>
              </a:rPr>
              <a:t>dataframe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rcRect l="31899" t="6211" r="18206" b="4705"/>
          <a:stretch/>
        </p:blipFill>
        <p:spPr>
          <a:xfrm>
            <a:off x="721274" y="2513954"/>
            <a:ext cx="4071085" cy="3823430"/>
          </a:xfrm>
          <a:prstGeom prst="rect">
            <a:avLst/>
          </a:prstGeom>
          <a:ln>
            <a:noFill/>
          </a:ln>
        </p:spPr>
      </p:pic>
      <p:sp>
        <p:nvSpPr>
          <p:cNvPr id="5" name="TextShape 3"/>
          <p:cNvSpPr txBox="1"/>
          <p:nvPr/>
        </p:nvSpPr>
        <p:spPr>
          <a:xfrm>
            <a:off x="8501592" y="6399113"/>
            <a:ext cx="358092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https://pypi.python.org/pypi/pyshp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631" y="3346069"/>
            <a:ext cx="5409378" cy="2264811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61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Clip Shapefile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4752" y="1825625"/>
            <a:ext cx="4908312" cy="4351338"/>
          </a:xfrm>
        </p:spPr>
        <p:txBody>
          <a:bodyPr/>
          <a:lstStyle/>
          <a:p>
            <a:r>
              <a:rPr lang="en-US" dirty="0" smtClean="0"/>
              <a:t>GDAL/OGR </a:t>
            </a:r>
            <a:r>
              <a:rPr lang="en-US" dirty="0" smtClean="0">
                <a:sym typeface="Wingdings" panose="05000000000000000000" pitchFamily="2" charset="2"/>
              </a:rPr>
              <a:t> Clip edges shapefile to attractions extent</a:t>
            </a:r>
            <a:endParaRPr lang="en-US" i="1" dirty="0" smtClean="0"/>
          </a:p>
          <a:p>
            <a:r>
              <a:rPr lang="en-US" dirty="0" smtClean="0"/>
              <a:t>Shapely </a:t>
            </a:r>
            <a:r>
              <a:rPr lang="en-US" dirty="0" smtClean="0">
                <a:sym typeface="Wingdings" panose="05000000000000000000" pitchFamily="2" charset="2"/>
              </a:rPr>
              <a:t> Convert point </a:t>
            </a:r>
            <a:r>
              <a:rPr lang="en-US" dirty="0" err="1" smtClean="0">
                <a:sym typeface="Wingdings" panose="05000000000000000000" pitchFamily="2" charset="2"/>
              </a:rPr>
              <a:t>latlons</a:t>
            </a:r>
            <a:r>
              <a:rPr lang="en-US" dirty="0" smtClean="0">
                <a:sym typeface="Wingdings" panose="05000000000000000000" pitchFamily="2" charset="2"/>
              </a:rPr>
              <a:t> to Well-Known-Text</a:t>
            </a:r>
          </a:p>
          <a:p>
            <a:pPr marL="0" indent="0">
              <a:buNone/>
            </a:pPr>
            <a:endParaRPr lang="en-US" i="1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1800" i="1" dirty="0" smtClean="0">
                <a:sym typeface="Wingdings" panose="05000000000000000000" pitchFamily="2" charset="2"/>
              </a:rPr>
              <a:t>*Note: </a:t>
            </a:r>
            <a:endParaRPr lang="en-US" sz="1800" i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1800" i="1" dirty="0" smtClean="0"/>
              <a:t>GDAL - Geospatial Data Abstraction Library</a:t>
            </a:r>
          </a:p>
          <a:p>
            <a:pPr marL="0" indent="0">
              <a:buNone/>
            </a:pPr>
            <a:r>
              <a:rPr lang="en-US" sz="1800" i="1" dirty="0" smtClean="0"/>
              <a:t>OGR - </a:t>
            </a:r>
            <a:r>
              <a:rPr lang="en-US" sz="1800" i="1" dirty="0" err="1" smtClean="0"/>
              <a:t>OpenGIS</a:t>
            </a:r>
            <a:r>
              <a:rPr lang="en-US" sz="1800" i="1" dirty="0" smtClean="0"/>
              <a:t> Simple Features Reference Implementation</a:t>
            </a:r>
            <a:endParaRPr lang="en-US" sz="1800" dirty="0" smtClean="0">
              <a:sym typeface="Wingdings" panose="05000000000000000000" pitchFamily="2" charset="2"/>
            </a:endParaRPr>
          </a:p>
        </p:txBody>
      </p:sp>
      <p:sp>
        <p:nvSpPr>
          <p:cNvPr id="8" name="TextShape 4"/>
          <p:cNvSpPr txBox="1"/>
          <p:nvPr/>
        </p:nvSpPr>
        <p:spPr>
          <a:xfrm>
            <a:off x="8429407" y="6078454"/>
            <a:ext cx="365832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https://pypi.python.org/pypi/GDAL/</a:t>
            </a:r>
          </a:p>
        </p:txBody>
      </p:sp>
      <p:pic>
        <p:nvPicPr>
          <p:cNvPr id="9" name="Picture 8"/>
          <p:cNvPicPr/>
          <p:nvPr/>
        </p:nvPicPr>
        <p:blipFill>
          <a:blip r:embed="rId2"/>
          <a:srcRect l="25549" t="3889" r="17298" b="4705"/>
          <a:stretch/>
        </p:blipFill>
        <p:spPr>
          <a:xfrm>
            <a:off x="838200" y="1690688"/>
            <a:ext cx="5545728" cy="4665515"/>
          </a:xfrm>
          <a:prstGeom prst="rect">
            <a:avLst/>
          </a:prstGeom>
          <a:ln>
            <a:noFill/>
          </a:ln>
        </p:spPr>
      </p:pic>
      <p:sp>
        <p:nvSpPr>
          <p:cNvPr id="10" name="TextShape 5"/>
          <p:cNvSpPr txBox="1"/>
          <p:nvPr/>
        </p:nvSpPr>
        <p:spPr>
          <a:xfrm>
            <a:off x="8294571" y="6356203"/>
            <a:ext cx="4470312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https://pypi.python.org/pypi/Shapely</a:t>
            </a:r>
          </a:p>
        </p:txBody>
      </p:sp>
    </p:spTree>
    <p:extLst>
      <p:ext uri="{BB962C8B-B14F-4D97-AF65-F5344CB8AC3E}">
        <p14:creationId xmlns:p14="http://schemas.microsoft.com/office/powerpoint/2010/main" val="501189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Melissa’s stuff…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394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How do other people answer </a:t>
            </a:r>
            <a:r>
              <a:rPr lang="en-US" b="1" dirty="0">
                <a:solidFill>
                  <a:srgbClr val="FF0000"/>
                </a:solidFill>
              </a:rPr>
              <a:t>this problem? </a:t>
            </a:r>
            <a:r>
              <a:rPr lang="en-US" dirty="0"/>
              <a:t>Tell us a little about how other people go about answering the problem you selected. This is important because it gives us a basis on which to think about the project you created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30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How did you mathematically model the real world? </a:t>
            </a:r>
            <a:r>
              <a:rPr lang="en-US" dirty="0"/>
              <a:t>How did you translate the </a:t>
            </a:r>
            <a:r>
              <a:rPr lang="en-US" dirty="0" err="1"/>
              <a:t>realworld</a:t>
            </a:r>
            <a:r>
              <a:rPr lang="en-US" dirty="0"/>
              <a:t> problem into a mathematical formulation? </a:t>
            </a:r>
          </a:p>
        </p:txBody>
      </p:sp>
    </p:spTree>
    <p:extLst>
      <p:ext uri="{BB962C8B-B14F-4D97-AF65-F5344CB8AC3E}">
        <p14:creationId xmlns:p14="http://schemas.microsoft.com/office/powerpoint/2010/main" val="224135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Sudesh’s</a:t>
            </a:r>
            <a:r>
              <a:rPr lang="en-US" dirty="0" smtClean="0"/>
              <a:t> stuff…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703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0" indent="0" algn="ctr">
              <a:buNone/>
            </a:pPr>
            <a:r>
              <a:rPr lang="en-US" i="1" dirty="0" smtClean="0"/>
              <a:t>“For any US city, how can I maximize returns on my limited stay?”</a:t>
            </a:r>
            <a:endParaRPr lang="en-US" i="1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Why it matters…</a:t>
            </a:r>
          </a:p>
          <a:p>
            <a:r>
              <a:rPr lang="en-US" dirty="0" smtClean="0"/>
              <a:t>Travel planning – which attractions can easily be packaged together?</a:t>
            </a:r>
          </a:p>
          <a:p>
            <a:r>
              <a:rPr lang="en-US" dirty="0" smtClean="0"/>
              <a:t>Hotel companies – best locations to build hotels?</a:t>
            </a:r>
          </a:p>
        </p:txBody>
      </p:sp>
    </p:spTree>
    <p:extLst>
      <p:ext uri="{BB962C8B-B14F-4D97-AF65-F5344CB8AC3E}">
        <p14:creationId xmlns:p14="http://schemas.microsoft.com/office/powerpoint/2010/main" val="311545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Design.</a:t>
            </a:r>
            <a:r>
              <a:rPr lang="en-US" dirty="0"/>
              <a:t> Tell us about the analysis you designed. What data did you use? What does your software do? How did you test that it works correctly? What are the key experiments / questions you answered using your software? </a:t>
            </a:r>
            <a:endParaRPr lang="en-US" dirty="0" smtClean="0"/>
          </a:p>
          <a:p>
            <a:endParaRPr lang="en-US" dirty="0"/>
          </a:p>
          <a:p>
            <a:r>
              <a:rPr lang="en-US" i="1" dirty="0" smtClean="0"/>
              <a:t>Perhaps talk about how we compared with Google Maps results to verify distances and travel times (compared to our outputs).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15600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Results</a:t>
            </a:r>
            <a:r>
              <a:rPr lang="en-US" dirty="0"/>
              <a:t>. Tell us the interesting results of your analysis. What are the insights you gained? Teach your audience about the things you discovered.</a:t>
            </a:r>
          </a:p>
        </p:txBody>
      </p:sp>
    </p:spTree>
    <p:extLst>
      <p:ext uri="{BB962C8B-B14F-4D97-AF65-F5344CB8AC3E}">
        <p14:creationId xmlns:p14="http://schemas.microsoft.com/office/powerpoint/2010/main" val="94580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the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4335379" cy="4351338"/>
          </a:xfrm>
        </p:spPr>
        <p:txBody>
          <a:bodyPr/>
          <a:lstStyle/>
          <a:p>
            <a:r>
              <a:rPr lang="en-US" dirty="0" err="1" smtClean="0"/>
              <a:t>Tkinter</a:t>
            </a:r>
            <a:r>
              <a:rPr lang="en-US" dirty="0" smtClean="0"/>
              <a:t> GUI</a:t>
            </a:r>
          </a:p>
          <a:p>
            <a:r>
              <a:rPr lang="en-US" dirty="0" smtClean="0"/>
              <a:t>Pass arguments by calling python script via command-line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/>
        </p:blipFill>
        <p:spPr>
          <a:xfrm>
            <a:off x="5113716" y="1184410"/>
            <a:ext cx="6685251" cy="3837052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202531" y="6012515"/>
            <a:ext cx="6507615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000" dirty="0" smtClean="0"/>
              <a:t>'python scrape.py –city=Austin –state=TX ' –base=</a:t>
            </a:r>
            <a:r>
              <a:rPr lang="en-US" sz="2000" dirty="0" err="1" smtClean="0"/>
              <a:t>Hotel_Ella</a:t>
            </a:r>
            <a:r>
              <a:rPr lang="en-US" sz="2000" dirty="0" smtClean="0"/>
              <a:t>’</a:t>
            </a:r>
            <a:endParaRPr lang="en-US" sz="2000" dirty="0"/>
          </a:p>
        </p:txBody>
      </p:sp>
      <p:sp>
        <p:nvSpPr>
          <p:cNvPr id="6" name="Equal 5"/>
          <p:cNvSpPr/>
          <p:nvPr/>
        </p:nvSpPr>
        <p:spPr>
          <a:xfrm>
            <a:off x="7794188" y="5138616"/>
            <a:ext cx="1324303" cy="756745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27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Summary and Conclusion</a:t>
            </a:r>
            <a:r>
              <a:rPr lang="en-US" dirty="0"/>
              <a:t>. Give us just one slide on the limitations of your analysis. In other words, if you had 3 additional months to work on this, what else would you have done to make the results better?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Limitations… </a:t>
            </a:r>
          </a:p>
          <a:p>
            <a:pPr lvl="1"/>
            <a:r>
              <a:rPr lang="en-US" dirty="0" smtClean="0"/>
              <a:t>Limited to USA</a:t>
            </a:r>
          </a:p>
          <a:p>
            <a:pPr lvl="1"/>
            <a:r>
              <a:rPr lang="en-US" dirty="0" smtClean="0"/>
              <a:t>Intended to make pip module, but lots of dependency requirements and a lot of data (shapefiles) needed to do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9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Shortest path problem</a:t>
            </a:r>
          </a:p>
          <a:p>
            <a:r>
              <a:rPr lang="en-US" dirty="0"/>
              <a:t>Nodes: </a:t>
            </a:r>
          </a:p>
          <a:p>
            <a:pPr lvl="1"/>
            <a:r>
              <a:rPr lang="en-US" dirty="0" err="1"/>
              <a:t>Tripadvisor</a:t>
            </a:r>
            <a:r>
              <a:rPr lang="en-US" dirty="0"/>
              <a:t> </a:t>
            </a:r>
            <a:r>
              <a:rPr lang="en-US" b="1" dirty="0"/>
              <a:t>attraction</a:t>
            </a:r>
            <a:r>
              <a:rPr lang="en-US" dirty="0"/>
              <a:t> reviews</a:t>
            </a:r>
          </a:p>
          <a:p>
            <a:pPr lvl="1"/>
            <a:r>
              <a:rPr lang="en-US" dirty="0"/>
              <a:t>Yelp </a:t>
            </a:r>
            <a:r>
              <a:rPr lang="en-US" b="1" dirty="0"/>
              <a:t>restaurant</a:t>
            </a:r>
            <a:r>
              <a:rPr lang="en-US" dirty="0"/>
              <a:t> reviews</a:t>
            </a:r>
          </a:p>
          <a:p>
            <a:r>
              <a:rPr lang="en-US" dirty="0"/>
              <a:t>Edges: </a:t>
            </a:r>
          </a:p>
          <a:p>
            <a:pPr lvl="1"/>
            <a:r>
              <a:rPr lang="en-US" dirty="0"/>
              <a:t>Open Street Map </a:t>
            </a:r>
            <a:r>
              <a:rPr lang="en-US" b="1" dirty="0"/>
              <a:t>transportation</a:t>
            </a:r>
            <a:r>
              <a:rPr lang="en-US" dirty="0"/>
              <a:t> network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4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Shortest path problem</a:t>
            </a:r>
          </a:p>
          <a:p>
            <a:r>
              <a:rPr lang="en-US" dirty="0" smtClean="0"/>
              <a:t>Nodes: </a:t>
            </a:r>
          </a:p>
          <a:p>
            <a:pPr lvl="1"/>
            <a:r>
              <a:rPr lang="en-US" dirty="0" err="1" smtClean="0"/>
              <a:t>Tripadvisor</a:t>
            </a:r>
            <a:r>
              <a:rPr lang="en-US" dirty="0" smtClean="0"/>
              <a:t> </a:t>
            </a:r>
            <a:r>
              <a:rPr lang="en-US" b="1" dirty="0" smtClean="0"/>
              <a:t>attraction</a:t>
            </a:r>
            <a:r>
              <a:rPr lang="en-US" dirty="0" smtClean="0"/>
              <a:t> reviews</a:t>
            </a:r>
          </a:p>
          <a:p>
            <a:pPr lvl="1"/>
            <a:r>
              <a:rPr lang="en-US" strike="sngStrike" dirty="0" smtClean="0"/>
              <a:t>Yelp </a:t>
            </a:r>
            <a:r>
              <a:rPr lang="en-US" b="1" strike="sngStrike" dirty="0" smtClean="0"/>
              <a:t>restaurant</a:t>
            </a:r>
            <a:r>
              <a:rPr lang="en-US" strike="sngStrike" dirty="0" smtClean="0"/>
              <a:t> reviews</a:t>
            </a:r>
          </a:p>
          <a:p>
            <a:r>
              <a:rPr lang="en-US" dirty="0" smtClean="0"/>
              <a:t>Edges: </a:t>
            </a:r>
          </a:p>
          <a:p>
            <a:pPr lvl="1"/>
            <a:r>
              <a:rPr lang="en-US" dirty="0" smtClean="0"/>
              <a:t>Open Street Map </a:t>
            </a:r>
            <a:r>
              <a:rPr lang="en-US" b="1" dirty="0" smtClean="0"/>
              <a:t>transportation</a:t>
            </a:r>
            <a:r>
              <a:rPr lang="en-US" dirty="0" smtClean="0"/>
              <a:t> network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300654" y="2737578"/>
            <a:ext cx="4110859" cy="4847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300654" y="4066023"/>
            <a:ext cx="5529756" cy="4847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7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Scraping TripAdvisor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153641" y="6433488"/>
            <a:ext cx="1998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https://scrapy.org/</a:t>
            </a:r>
            <a:endParaRPr lang="en-US" dirty="0"/>
          </a:p>
        </p:txBody>
      </p:sp>
      <p:pic>
        <p:nvPicPr>
          <p:cNvPr id="5" name="tripadvisor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14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Geocoding Attractions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Geocoder </a:t>
            </a:r>
            <a:r>
              <a:rPr lang="en-US" dirty="0" smtClean="0">
                <a:sym typeface="Wingdings" panose="05000000000000000000" pitchFamily="2" charset="2"/>
              </a:rPr>
              <a:t> Addresses to </a:t>
            </a:r>
            <a:r>
              <a:rPr lang="en-US" dirty="0" err="1" smtClean="0">
                <a:sym typeface="Wingdings" panose="05000000000000000000" pitchFamily="2" charset="2"/>
              </a:rPr>
              <a:t>Lat</a:t>
            </a:r>
            <a:r>
              <a:rPr lang="en-US" dirty="0" smtClean="0">
                <a:sym typeface="Wingdings" panose="05000000000000000000" pitchFamily="2" charset="2"/>
              </a:rPr>
              <a:t>/Lon coordinates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rcRect l="20105" t="6211" r="2785" b="28847"/>
          <a:stretch/>
        </p:blipFill>
        <p:spPr>
          <a:xfrm>
            <a:off x="1722569" y="2411575"/>
            <a:ext cx="8805062" cy="3900231"/>
          </a:xfrm>
          <a:prstGeom prst="rect">
            <a:avLst/>
          </a:prstGeom>
          <a:ln>
            <a:noFill/>
          </a:ln>
        </p:spPr>
      </p:pic>
      <p:sp>
        <p:nvSpPr>
          <p:cNvPr id="6" name="TextShape 3"/>
          <p:cNvSpPr txBox="1"/>
          <p:nvPr/>
        </p:nvSpPr>
        <p:spPr>
          <a:xfrm>
            <a:off x="8182437" y="6416233"/>
            <a:ext cx="4365323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https://pypi.python.org/pypi/geocoder</a:t>
            </a:r>
          </a:p>
        </p:txBody>
      </p:sp>
    </p:spTree>
    <p:extLst>
      <p:ext uri="{BB962C8B-B14F-4D97-AF65-F5344CB8AC3E}">
        <p14:creationId xmlns:p14="http://schemas.microsoft.com/office/powerpoint/2010/main" val="247604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Read as </a:t>
            </a:r>
            <a:r>
              <a:rPr lang="en-US" dirty="0"/>
              <a:t>P</a:t>
            </a:r>
            <a:r>
              <a:rPr lang="en-US" dirty="0" smtClean="0"/>
              <a:t>andas </a:t>
            </a:r>
            <a:r>
              <a:rPr lang="en-US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Scrapy</a:t>
            </a:r>
            <a:r>
              <a:rPr lang="en-US" dirty="0" smtClean="0"/>
              <a:t> Item Exporters </a:t>
            </a:r>
            <a:r>
              <a:rPr lang="en-US" dirty="0" smtClean="0">
                <a:sym typeface="Wingdings" panose="05000000000000000000" pitchFamily="2" charset="2"/>
              </a:rPr>
              <a:t> “CSV” option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492" y="2831921"/>
            <a:ext cx="11319700" cy="254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65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Data Retrieval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336045" y="6420671"/>
            <a:ext cx="4915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http://download.geofabrik.de/north-america.html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209" y="1551550"/>
            <a:ext cx="8656215" cy="486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704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Raw data</a:t>
            </a:r>
          </a:p>
          <a:p>
            <a:pPr lvl="1"/>
            <a:r>
              <a:rPr lang="en-US" dirty="0" smtClean="0"/>
              <a:t>Coordinate system: World Geodetic System 1984 (WGS84)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/>
        </p:blipFill>
        <p:spPr>
          <a:xfrm>
            <a:off x="618637" y="2840587"/>
            <a:ext cx="10857502" cy="2894120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716313" y="6444183"/>
            <a:ext cx="66083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http://docs.qgis.org/testing/en/docs/pyqgis_developer_cookbook/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36027" y="3050629"/>
            <a:ext cx="918341" cy="362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92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530</Words>
  <Application>Microsoft Office PowerPoint</Application>
  <PresentationFormat>Widescreen</PresentationFormat>
  <Paragraphs>78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Wingdings</vt:lpstr>
      <vt:lpstr>Office Theme</vt:lpstr>
      <vt:lpstr>PowerPoint Presentation</vt:lpstr>
      <vt:lpstr>Introduction</vt:lpstr>
      <vt:lpstr>Approach</vt:lpstr>
      <vt:lpstr>Approach</vt:lpstr>
      <vt:lpstr>Nodes – Scraping TripAdvisor</vt:lpstr>
      <vt:lpstr>Nodes – Geocoding Attractions</vt:lpstr>
      <vt:lpstr>Nodes – Read as Pandas DataFrame</vt:lpstr>
      <vt:lpstr>Edges – Data Retrieval</vt:lpstr>
      <vt:lpstr>Edges – Pre-processing with PyQGIS</vt:lpstr>
      <vt:lpstr>Edges – Pre-processing with PyQGIS</vt:lpstr>
      <vt:lpstr>Edges – Pre-processing with PyQGIS</vt:lpstr>
      <vt:lpstr>Edges – Pre-processing with PyQGIS</vt:lpstr>
      <vt:lpstr>Edges – Pre-processing with PyQGIS</vt:lpstr>
      <vt:lpstr>Edges – Convert to Pandas DataFrame</vt:lpstr>
      <vt:lpstr>Edges – Clip Shapefile</vt:lpstr>
      <vt:lpstr>Melissa’s stuff…</vt:lpstr>
      <vt:lpstr>Literature Review</vt:lpstr>
      <vt:lpstr>PowerPoint Presentation</vt:lpstr>
      <vt:lpstr>Sudesh’s stuff…</vt:lpstr>
      <vt:lpstr>PowerPoint Presentation</vt:lpstr>
      <vt:lpstr>PowerPoint Presentation</vt:lpstr>
      <vt:lpstr>Calling the Script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</dc:creator>
  <cp:lastModifiedBy>Paul</cp:lastModifiedBy>
  <cp:revision>16</cp:revision>
  <dcterms:created xsi:type="dcterms:W3CDTF">2016-11-21T18:54:56Z</dcterms:created>
  <dcterms:modified xsi:type="dcterms:W3CDTF">2016-11-22T00:23:16Z</dcterms:modified>
</cp:coreProperties>
</file>

<file path=docProps/thumbnail.jpeg>
</file>